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9"/>
  </p:notesMasterIdLst>
  <p:sldIdLst>
    <p:sldId id="256" r:id="rId2"/>
    <p:sldId id="287" r:id="rId3"/>
    <p:sldId id="309" r:id="rId4"/>
    <p:sldId id="288" r:id="rId5"/>
    <p:sldId id="265" r:id="rId6"/>
    <p:sldId id="289" r:id="rId7"/>
    <p:sldId id="26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2"/>
    <p:restoredTop sz="84082"/>
  </p:normalViewPr>
  <p:slideViewPr>
    <p:cSldViewPr snapToGrid="0" snapToObjects="1">
      <p:cViewPr varScale="1">
        <p:scale>
          <a:sx n="107" d="100"/>
          <a:sy n="107" d="100"/>
        </p:scale>
        <p:origin x="161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15/12/2021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cbl-gorilla.cs.technion.ac.il/" TargetMode="External"/><Relationship Id="rId3" Type="http://schemas.openxmlformats.org/officeDocument/2006/relationships/hyperlink" Target="https://www.r-project.org/" TargetMode="External"/><Relationship Id="rId7" Type="http://schemas.openxmlformats.org/officeDocument/2006/relationships/hyperlink" Target="http://www.pantherdb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great.stanford.edu/public/html/" TargetMode="External"/><Relationship Id="rId11" Type="http://schemas.openxmlformats.org/officeDocument/2006/relationships/hyperlink" Target="https://bmcgenomics.biomedcentral.com/articles/10.1186/s12864-018-4772-0" TargetMode="External"/><Relationship Id="rId5" Type="http://schemas.openxmlformats.org/officeDocument/2006/relationships/hyperlink" Target="https://satijalab.org/seurat/" TargetMode="External"/><Relationship Id="rId10" Type="http://schemas.openxmlformats.org/officeDocument/2006/relationships/hyperlink" Target="https://www.sciencedirect.com/science/article/pii/S1063520306000546" TargetMode="External"/><Relationship Id="rId4" Type="http://schemas.openxmlformats.org/officeDocument/2006/relationships/hyperlink" Target="https://rstudio.com/" TargetMode="External"/><Relationship Id="rId9" Type="http://schemas.openxmlformats.org/officeDocument/2006/relationships/hyperlink" Target="https://david.ncifcrf.gov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Glossary of single </a:t>
            </a:r>
            <a:r>
              <a:rPr lang="en-GB"/>
              <a:t>cell terms: https</a:t>
            </a:r>
            <a:r>
              <a:rPr lang="en-GB" dirty="0"/>
              <a:t>://</a:t>
            </a:r>
            <a:r>
              <a:rPr lang="en-GB" dirty="0" err="1"/>
              <a:t>nbisweden.github.io</a:t>
            </a:r>
            <a:r>
              <a:rPr lang="en-GB" dirty="0"/>
              <a:t>/single-cell-</a:t>
            </a:r>
            <a:r>
              <a:rPr lang="en-GB" dirty="0" err="1"/>
              <a:t>pbl</a:t>
            </a:r>
            <a:r>
              <a:rPr lang="en-GB" dirty="0"/>
              <a:t>/</a:t>
            </a:r>
            <a:r>
              <a:rPr lang="en-GB" dirty="0" err="1"/>
              <a:t>glossary_of_terms_single_cell.html</a:t>
            </a:r>
            <a:endParaRPr lang="en-GB" dirty="0"/>
          </a:p>
          <a:p>
            <a:endParaRPr lang="en-GB" dirty="0"/>
          </a:p>
          <a:p>
            <a:r>
              <a:rPr lang="en-GB" dirty="0"/>
              <a:t>R language: </a:t>
            </a:r>
            <a:r>
              <a:rPr lang="en-US" dirty="0">
                <a:hlinkClick r:id="rId3"/>
              </a:rPr>
              <a:t>https://www.r-project.org/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https://rstudio.com/</a:t>
            </a:r>
            <a:endParaRPr lang="en-GB" dirty="0"/>
          </a:p>
          <a:p>
            <a:r>
              <a:rPr lang="en-GB" dirty="0"/>
              <a:t>Seurat: </a:t>
            </a:r>
            <a:r>
              <a:rPr lang="en-US" dirty="0">
                <a:hlinkClick r:id="rId5"/>
              </a:rPr>
              <a:t>https://satijalab.org/seurat/</a:t>
            </a:r>
            <a:endParaRPr lang="en-GB" dirty="0"/>
          </a:p>
          <a:p>
            <a:r>
              <a:rPr lang="en-GB" dirty="0"/>
              <a:t>GREAT: </a:t>
            </a:r>
            <a:r>
              <a:rPr lang="en-US" dirty="0">
                <a:hlinkClick r:id="rId6"/>
              </a:rPr>
              <a:t>http://great.stanford.edu/public/html/</a:t>
            </a:r>
            <a:endParaRPr lang="en-GB" dirty="0"/>
          </a:p>
          <a:p>
            <a:r>
              <a:rPr lang="en-GB" dirty="0"/>
              <a:t>PANTHER: </a:t>
            </a:r>
            <a:r>
              <a:rPr lang="en-US" dirty="0">
                <a:hlinkClick r:id="rId7"/>
              </a:rPr>
              <a:t>http://www.pantherdb.org/</a:t>
            </a:r>
            <a:endParaRPr lang="en-GB" dirty="0"/>
          </a:p>
          <a:p>
            <a:r>
              <a:rPr lang="en-GB" dirty="0" err="1"/>
              <a:t>GOrilla</a:t>
            </a:r>
            <a:r>
              <a:rPr lang="en-GB" dirty="0"/>
              <a:t>: </a:t>
            </a:r>
            <a:r>
              <a:rPr lang="en-US" dirty="0">
                <a:hlinkClick r:id="rId8"/>
              </a:rPr>
              <a:t>http://cbl-gorilla.cs.technion.ac.il/</a:t>
            </a:r>
            <a:endParaRPr lang="en-US" dirty="0"/>
          </a:p>
          <a:p>
            <a:r>
              <a:rPr lang="en-US" dirty="0"/>
              <a:t>DAVID: </a:t>
            </a:r>
            <a:r>
              <a:rPr lang="en-US" dirty="0">
                <a:hlinkClick r:id="rId9"/>
              </a:rPr>
              <a:t>https://david.ncifcrf.gov/</a:t>
            </a:r>
            <a:endParaRPr lang="en-GB" dirty="0"/>
          </a:p>
          <a:p>
            <a:r>
              <a:rPr lang="en-GB" dirty="0"/>
              <a:t>Diffusion maps: </a:t>
            </a:r>
            <a:r>
              <a:rPr lang="en-US" dirty="0">
                <a:hlinkClick r:id="rId10"/>
              </a:rPr>
              <a:t>https://www.sciencedirect.com/science/article/pii/S1063520306000546</a:t>
            </a:r>
            <a:endParaRPr lang="en-GB" dirty="0"/>
          </a:p>
          <a:p>
            <a:r>
              <a:rPr lang="en-GB" dirty="0"/>
              <a:t>Slingshot: </a:t>
            </a:r>
            <a:r>
              <a:rPr lang="en-US" dirty="0">
                <a:hlinkClick r:id="rId11"/>
              </a:rPr>
              <a:t>https://bmcgenomics.biomedcentral.com/articles/10.1186/s12864-018-4772-0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810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227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203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22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623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9AA5-EF0F-8B46-85D7-BFA9E9AAB7D1}" type="datetime1">
              <a:rPr lang="en-US" smtClean="0"/>
              <a:t>12/15/21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E9733-916C-874E-90B0-F70BC63E9D2B}" type="datetime1">
              <a:rPr lang="en-US" smtClean="0"/>
              <a:t>12/15/21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D700-30C7-5348-9C83-E150031C46F2}" type="datetime1">
              <a:rPr lang="en-US" smtClean="0"/>
              <a:t>12/15/21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48-C081-BF45-B319-238D13563939}" type="datetime1">
              <a:rPr lang="en-US" smtClean="0"/>
              <a:t>12/15/21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3B5D6-4622-654F-9FF3-8A7B77E7C86F}" type="datetime1">
              <a:rPr lang="en-US" smtClean="0"/>
              <a:t>12/15/21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46A3-A0CA-F644-8E0E-D6212D2E6237}" type="datetime1">
              <a:rPr lang="en-US" smtClean="0"/>
              <a:t>12/15/21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9D88-9528-2E4C-801B-87FEEB98B6EC}" type="datetime1">
              <a:rPr lang="en-US" smtClean="0"/>
              <a:t>12/15/21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DC62-1447-D044-B033-34FB2977468C}" type="datetime1">
              <a:rPr lang="en-US" smtClean="0"/>
              <a:t>12/15/21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6795-26A5-7C45-8970-AA2F54E1D838}" type="datetime1">
              <a:rPr lang="en-US" smtClean="0"/>
              <a:t>12/15/21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D28-7FA9-CE4D-BFB6-3F4745E5130C}" type="datetime1">
              <a:rPr lang="en-US" smtClean="0"/>
              <a:t>12/15/21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4A53-6887-6748-8CFA-2801B6A283D8}" type="datetime1">
              <a:rPr lang="en-US" smtClean="0"/>
              <a:t>12/15/21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DFB70-F297-0E44-A949-38ED45F1B6D8}" type="datetime1">
              <a:rPr lang="en-US" smtClean="0"/>
              <a:t>12/15/21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47280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 dirty="0">
                <a:solidFill>
                  <a:srgbClr val="FFFFFF"/>
                </a:solidFill>
              </a:rPr>
              <a:t>3. Quality Control of </a:t>
            </a:r>
            <a:r>
              <a:rPr lang="en-GB" sz="4800" b="1" dirty="0" err="1">
                <a:solidFill>
                  <a:srgbClr val="FFFFFF"/>
                </a:solidFill>
              </a:rPr>
              <a:t>scRNAseq</a:t>
            </a:r>
            <a:endParaRPr lang="en-GB" sz="4800" b="1" dirty="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>
                <a:solidFill>
                  <a:srgbClr val="FFFFFF"/>
                </a:solidFill>
              </a:rPr>
              <a:t>Jose Alejandro Romero Herrera</a:t>
            </a:r>
          </a:p>
          <a:p>
            <a:pPr algn="l"/>
            <a:r>
              <a:rPr lang="en-GB" dirty="0">
                <a:solidFill>
                  <a:srgbClr val="FFFFFF"/>
                </a:solidFill>
              </a:rPr>
              <a:t>Data Scientist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4678D-9D84-8B46-BB2C-A441DC166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0511"/>
            <a:ext cx="10515600" cy="1325563"/>
          </a:xfrm>
        </p:spPr>
        <p:txBody>
          <a:bodyPr/>
          <a:lstStyle/>
          <a:p>
            <a:r>
              <a:rPr lang="en-GB" dirty="0"/>
              <a:t>Agenda. Postprocessing</a:t>
            </a:r>
            <a:endParaRPr lang="en-US" dirty="0"/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B2DDB5BB-B607-B74D-9777-4145234E925E}"/>
              </a:ext>
            </a:extLst>
          </p:cNvPr>
          <p:cNvSpPr/>
          <p:nvPr/>
        </p:nvSpPr>
        <p:spPr>
          <a:xfrm rot="5400000">
            <a:off x="5318539" y="1319987"/>
            <a:ext cx="662783" cy="34534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010425FE-F84B-0B48-96D3-87FC0770A87F}"/>
              </a:ext>
            </a:extLst>
          </p:cNvPr>
          <p:cNvSpPr/>
          <p:nvPr/>
        </p:nvSpPr>
        <p:spPr>
          <a:xfrm rot="5400000">
            <a:off x="5318539" y="2972695"/>
            <a:ext cx="662783" cy="345341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CA44BEFF-621B-5942-A82D-50C401AE99BE}"/>
              </a:ext>
            </a:extLst>
          </p:cNvPr>
          <p:cNvSpPr/>
          <p:nvPr/>
        </p:nvSpPr>
        <p:spPr>
          <a:xfrm rot="5400000">
            <a:off x="5318539" y="3799049"/>
            <a:ext cx="662783" cy="345341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F0A25D8A-1E79-2948-9875-B43B6CE94657}"/>
              </a:ext>
            </a:extLst>
          </p:cNvPr>
          <p:cNvSpPr/>
          <p:nvPr/>
        </p:nvSpPr>
        <p:spPr>
          <a:xfrm rot="5400000">
            <a:off x="5318539" y="4625403"/>
            <a:ext cx="662783" cy="345341"/>
          </a:xfrm>
          <a:prstGeom prst="chevron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A1F0CC82-82C0-AB4B-9942-724F691BECD8}"/>
              </a:ext>
            </a:extLst>
          </p:cNvPr>
          <p:cNvSpPr/>
          <p:nvPr/>
        </p:nvSpPr>
        <p:spPr>
          <a:xfrm rot="5400000">
            <a:off x="5318539" y="5458343"/>
            <a:ext cx="662783" cy="345341"/>
          </a:xfrm>
          <a:prstGeom prst="chevron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1CB5E468-0261-6D42-90B3-5E497B9E8AE0}"/>
              </a:ext>
            </a:extLst>
          </p:cNvPr>
          <p:cNvSpPr/>
          <p:nvPr/>
        </p:nvSpPr>
        <p:spPr>
          <a:xfrm rot="5400000">
            <a:off x="5318539" y="6278112"/>
            <a:ext cx="662783" cy="345341"/>
          </a:xfrm>
          <a:prstGeom prst="chevron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1B4F78FC-1711-3E45-BA6C-3216BD026EE3}"/>
              </a:ext>
            </a:extLst>
          </p:cNvPr>
          <p:cNvSpPr/>
          <p:nvPr/>
        </p:nvSpPr>
        <p:spPr>
          <a:xfrm rot="5400000">
            <a:off x="5318539" y="2114960"/>
            <a:ext cx="662783" cy="34534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F2DEC-4201-F84C-9A49-B83E46A14942}"/>
              </a:ext>
            </a:extLst>
          </p:cNvPr>
          <p:cNvSpPr txBox="1"/>
          <p:nvPr/>
        </p:nvSpPr>
        <p:spPr>
          <a:xfrm>
            <a:off x="1746925" y="6194594"/>
            <a:ext cx="344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Diffusion maps/Slingshot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440F40-96F6-8F4E-B7C7-C347A8981C31}"/>
              </a:ext>
            </a:extLst>
          </p:cNvPr>
          <p:cNvSpPr txBox="1"/>
          <p:nvPr/>
        </p:nvSpPr>
        <p:spPr>
          <a:xfrm>
            <a:off x="798795" y="5411962"/>
            <a:ext cx="4230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GREAT, PANTHER, </a:t>
            </a:r>
            <a:r>
              <a:rPr lang="en-GB" sz="2400" dirty="0" err="1"/>
              <a:t>GOrilla</a:t>
            </a:r>
            <a:r>
              <a:rPr lang="en-GB" sz="2400" dirty="0"/>
              <a:t>, DAVID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93B47F-CB96-2948-8559-FA850220F455}"/>
              </a:ext>
            </a:extLst>
          </p:cNvPr>
          <p:cNvSpPr txBox="1"/>
          <p:nvPr/>
        </p:nvSpPr>
        <p:spPr>
          <a:xfrm>
            <a:off x="2448156" y="2801088"/>
            <a:ext cx="24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 language-Seurat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8D36DE42-4BFD-7E4C-B168-2702D5A73018}"/>
              </a:ext>
            </a:extLst>
          </p:cNvPr>
          <p:cNvSpPr/>
          <p:nvPr/>
        </p:nvSpPr>
        <p:spPr>
          <a:xfrm>
            <a:off x="4987634" y="1011076"/>
            <a:ext cx="309064" cy="4118389"/>
          </a:xfrm>
          <a:prstGeom prst="leftBrac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676D2A-0C4E-3347-B0CE-E2BE428F8555}"/>
              </a:ext>
            </a:extLst>
          </p:cNvPr>
          <p:cNvCxnSpPr>
            <a:cxnSpLocks/>
          </p:cNvCxnSpPr>
          <p:nvPr/>
        </p:nvCxnSpPr>
        <p:spPr>
          <a:xfrm>
            <a:off x="5044786" y="5651491"/>
            <a:ext cx="390153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640D8C-FA80-9646-88A2-BBE3575B9564}"/>
              </a:ext>
            </a:extLst>
          </p:cNvPr>
          <p:cNvCxnSpPr>
            <a:cxnSpLocks/>
          </p:cNvCxnSpPr>
          <p:nvPr/>
        </p:nvCxnSpPr>
        <p:spPr>
          <a:xfrm>
            <a:off x="5010717" y="6450782"/>
            <a:ext cx="390153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C12DA86-9107-D34F-A410-DE053D85DD02}"/>
              </a:ext>
            </a:extLst>
          </p:cNvPr>
          <p:cNvSpPr/>
          <p:nvPr/>
        </p:nvSpPr>
        <p:spPr>
          <a:xfrm>
            <a:off x="6041265" y="1175157"/>
            <a:ext cx="2228850" cy="63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Quality control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2ADFC13-C889-FB4F-89D0-D68320028ADD}"/>
              </a:ext>
            </a:extLst>
          </p:cNvPr>
          <p:cNvSpPr/>
          <p:nvPr/>
        </p:nvSpPr>
        <p:spPr>
          <a:xfrm>
            <a:off x="6041265" y="1970130"/>
            <a:ext cx="5618634" cy="63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Dimensionality reduction and Visualization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DB7021-0DCE-464C-97FF-EFA02442E0E1}"/>
              </a:ext>
            </a:extLst>
          </p:cNvPr>
          <p:cNvSpPr/>
          <p:nvPr/>
        </p:nvSpPr>
        <p:spPr>
          <a:xfrm>
            <a:off x="6041265" y="2827865"/>
            <a:ext cx="1560984" cy="6350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Clustering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E2AAEBE-7E7B-B444-8820-CD5A5EB09651}"/>
              </a:ext>
            </a:extLst>
          </p:cNvPr>
          <p:cNvSpPr/>
          <p:nvPr/>
        </p:nvSpPr>
        <p:spPr>
          <a:xfrm>
            <a:off x="6041265" y="3654219"/>
            <a:ext cx="2361084" cy="6350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Batch correction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F044CD6-8DE9-114B-B58A-1A7BB96593B8}"/>
              </a:ext>
            </a:extLst>
          </p:cNvPr>
          <p:cNvSpPr/>
          <p:nvPr/>
        </p:nvSpPr>
        <p:spPr>
          <a:xfrm>
            <a:off x="6041265" y="4480573"/>
            <a:ext cx="1946746" cy="635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DEG analysis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A77A0C8-A2B2-1C46-BF6F-8BCB285295E9}"/>
              </a:ext>
            </a:extLst>
          </p:cNvPr>
          <p:cNvSpPr/>
          <p:nvPr/>
        </p:nvSpPr>
        <p:spPr>
          <a:xfrm>
            <a:off x="6041265" y="5313513"/>
            <a:ext cx="4375621" cy="635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GO-term and pathway analysis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D81EF5B-9235-5A4C-90C9-1926D23AEEA5}"/>
              </a:ext>
            </a:extLst>
          </p:cNvPr>
          <p:cNvSpPr/>
          <p:nvPr/>
        </p:nvSpPr>
        <p:spPr>
          <a:xfrm>
            <a:off x="6041265" y="6133282"/>
            <a:ext cx="1946746" cy="635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/>
              <a:t>Pseudotime</a:t>
            </a:r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9175F-B7C5-6D43-8013-9215DA6F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6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" grpId="0"/>
      <p:bldP spid="14" grpId="0"/>
      <p:bldP spid="15" grpId="0"/>
      <p:bldP spid="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1CCA9-0AB3-104D-8F47-70540424A1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1" r="39926"/>
          <a:stretch/>
        </p:blipFill>
        <p:spPr bwMode="auto">
          <a:xfrm>
            <a:off x="179232" y="1882510"/>
            <a:ext cx="2470382" cy="1525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1849A8-845E-124D-AD53-F838741797D8}"/>
              </a:ext>
            </a:extLst>
          </p:cNvPr>
          <p:cNvSpPr txBox="1"/>
          <p:nvPr/>
        </p:nvSpPr>
        <p:spPr>
          <a:xfrm>
            <a:off x="642000" y="1386569"/>
            <a:ext cx="154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 experiment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43A9B09-67D1-4648-9F59-E13BFD03FA7E}"/>
              </a:ext>
            </a:extLst>
          </p:cNvPr>
          <p:cNvSpPr/>
          <p:nvPr/>
        </p:nvSpPr>
        <p:spPr>
          <a:xfrm>
            <a:off x="2649614" y="2209927"/>
            <a:ext cx="653143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7D4A23-0F68-714A-BC0B-C1932198D5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7" t="5700" r="59073"/>
          <a:stretch/>
        </p:blipFill>
        <p:spPr>
          <a:xfrm>
            <a:off x="3353814" y="1443944"/>
            <a:ext cx="1334300" cy="1681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2AAB6A-6A3D-D34B-B58A-915C9C59A2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358" t="5700" r="9435"/>
          <a:stretch/>
        </p:blipFill>
        <p:spPr>
          <a:xfrm>
            <a:off x="4615543" y="1443944"/>
            <a:ext cx="1364335" cy="1681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473551-D0E6-F74C-AC76-6E5BFA052694}"/>
              </a:ext>
            </a:extLst>
          </p:cNvPr>
          <p:cNvSpPr txBox="1"/>
          <p:nvPr/>
        </p:nvSpPr>
        <p:spPr>
          <a:xfrm>
            <a:off x="4485349" y="92211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QC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55B3713-60F8-0342-9F08-E0352DACF20A}"/>
              </a:ext>
            </a:extLst>
          </p:cNvPr>
          <p:cNvSpPr/>
          <p:nvPr/>
        </p:nvSpPr>
        <p:spPr>
          <a:xfrm>
            <a:off x="5979876" y="2192637"/>
            <a:ext cx="653143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5E6C42-27F2-EC48-9B70-C2FB6B1EAA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548"/>
          <a:stretch/>
        </p:blipFill>
        <p:spPr>
          <a:xfrm>
            <a:off x="8832622" y="4766169"/>
            <a:ext cx="1938652" cy="19317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391010-A89A-2A4B-9CC6-CEE8A8BB7C06}"/>
              </a:ext>
            </a:extLst>
          </p:cNvPr>
          <p:cNvSpPr txBox="1"/>
          <p:nvPr/>
        </p:nvSpPr>
        <p:spPr>
          <a:xfrm>
            <a:off x="8528906" y="4076296"/>
            <a:ext cx="2546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Dimensionality reduction</a:t>
            </a:r>
          </a:p>
          <a:p>
            <a:pPr algn="ctr"/>
            <a:r>
              <a:rPr lang="en-GB" dirty="0"/>
              <a:t>Visualization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004E1ED-3528-B443-B7D5-2E5D04DA6AEC}"/>
              </a:ext>
            </a:extLst>
          </p:cNvPr>
          <p:cNvSpPr/>
          <p:nvPr/>
        </p:nvSpPr>
        <p:spPr>
          <a:xfrm rot="5400000">
            <a:off x="9475375" y="3568588"/>
            <a:ext cx="653143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7633F2-0272-0C48-ADFF-D784B3C60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025" y="1258881"/>
            <a:ext cx="4255027" cy="21275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940B4A-24E4-4D4C-B369-9FBF72DAEEA5}"/>
              </a:ext>
            </a:extLst>
          </p:cNvPr>
          <p:cNvSpPr txBox="1"/>
          <p:nvPr/>
        </p:nvSpPr>
        <p:spPr>
          <a:xfrm>
            <a:off x="8075450" y="766787"/>
            <a:ext cx="1726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Batch correction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854EC95-62A4-CF4F-AC92-DCC31206927C}"/>
              </a:ext>
            </a:extLst>
          </p:cNvPr>
          <p:cNvSpPr/>
          <p:nvPr/>
        </p:nvSpPr>
        <p:spPr>
          <a:xfrm rot="10800000">
            <a:off x="7979632" y="4916918"/>
            <a:ext cx="653143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4C09C8-023C-EB42-84B3-6C23914155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236"/>
          <a:stretch/>
        </p:blipFill>
        <p:spPr>
          <a:xfrm>
            <a:off x="5678753" y="3872666"/>
            <a:ext cx="2125574" cy="20984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0B8A4E5-10DB-8249-87C9-2B048BE12792}"/>
              </a:ext>
            </a:extLst>
          </p:cNvPr>
          <p:cNvSpPr txBox="1"/>
          <p:nvPr/>
        </p:nvSpPr>
        <p:spPr>
          <a:xfrm>
            <a:off x="6220537" y="3573687"/>
            <a:ext cx="112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Clustering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0CD26DDF-B6A4-164F-A4B4-F0ABE690E17C}"/>
              </a:ext>
            </a:extLst>
          </p:cNvPr>
          <p:cNvSpPr/>
          <p:nvPr/>
        </p:nvSpPr>
        <p:spPr>
          <a:xfrm rot="10800000">
            <a:off x="4971138" y="4430386"/>
            <a:ext cx="653143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01D74A-ADF0-3347-BC5A-007FFE979278}"/>
              </a:ext>
            </a:extLst>
          </p:cNvPr>
          <p:cNvSpPr txBox="1"/>
          <p:nvPr/>
        </p:nvSpPr>
        <p:spPr>
          <a:xfrm>
            <a:off x="3914002" y="3384998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49D3B91-C7E8-D94D-90FA-F34F8EA16C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7244" y="3713438"/>
            <a:ext cx="1433061" cy="1475987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169A3C69-5279-F940-99CF-7BA0B80F3AE3}"/>
              </a:ext>
            </a:extLst>
          </p:cNvPr>
          <p:cNvSpPr/>
          <p:nvPr/>
        </p:nvSpPr>
        <p:spPr>
          <a:xfrm rot="10800000">
            <a:off x="4983658" y="6381406"/>
            <a:ext cx="3749040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7F1DE00-BE39-084C-95CB-168C01783B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8331" y="5715696"/>
            <a:ext cx="1498812" cy="107546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7A645C5-6068-024A-999B-7DD176C53643}"/>
              </a:ext>
            </a:extLst>
          </p:cNvPr>
          <p:cNvSpPr txBox="1"/>
          <p:nvPr/>
        </p:nvSpPr>
        <p:spPr>
          <a:xfrm>
            <a:off x="3370978" y="5357391"/>
            <a:ext cx="129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Pseudotime</a:t>
            </a:r>
            <a:endParaRPr lang="en-GB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F7C8FFA-FE4D-A149-A312-6665552AC00C}"/>
              </a:ext>
            </a:extLst>
          </p:cNvPr>
          <p:cNvSpPr/>
          <p:nvPr/>
        </p:nvSpPr>
        <p:spPr>
          <a:xfrm rot="10800000">
            <a:off x="2585757" y="4642598"/>
            <a:ext cx="653143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ED772BD-891E-874D-8C3F-75C8F043191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8424" r="-1537"/>
          <a:stretch/>
        </p:blipFill>
        <p:spPr>
          <a:xfrm>
            <a:off x="613871" y="4076296"/>
            <a:ext cx="1860774" cy="2149194"/>
          </a:xfrm>
          <a:prstGeom prst="rect">
            <a:avLst/>
          </a:prstGeom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168E7AA-DF4A-A14C-8EDB-90BC6A7ECE43}"/>
              </a:ext>
            </a:extLst>
          </p:cNvPr>
          <p:cNvSpPr txBox="1"/>
          <p:nvPr/>
        </p:nvSpPr>
        <p:spPr>
          <a:xfrm>
            <a:off x="518689" y="3663222"/>
            <a:ext cx="20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Enrichment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B2C07-0DB8-DE49-82F0-C656F6F2C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3</a:t>
            </a:fld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3F7B464-F0DD-9C41-AD62-8611769A18FB}"/>
              </a:ext>
            </a:extLst>
          </p:cNvPr>
          <p:cNvSpPr/>
          <p:nvPr/>
        </p:nvSpPr>
        <p:spPr>
          <a:xfrm>
            <a:off x="518689" y="296883"/>
            <a:ext cx="2835125" cy="83923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Workflow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61846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  <p:bldP spid="12" grpId="0"/>
      <p:bldP spid="13" grpId="0" animBg="1"/>
      <p:bldP spid="16" grpId="0"/>
      <p:bldP spid="17" grpId="0" animBg="1"/>
      <p:bldP spid="19" grpId="0"/>
      <p:bldP spid="20" grpId="0" animBg="1"/>
      <p:bldP spid="22" grpId="0"/>
      <p:bldP spid="24" grpId="0" animBg="1"/>
      <p:bldP spid="26" grpId="0"/>
      <p:bldP spid="27" grpId="0" animBg="1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4B9DF-2893-4E42-998A-35C369827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QC is essential for proper visualization, clustering and functional analysis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Based primarily on:</a:t>
            </a:r>
          </a:p>
          <a:p>
            <a:pPr lvl="1"/>
            <a:r>
              <a:rPr lang="en-US" dirty="0"/>
              <a:t>Library size, counts per gene and number of unique genes (features)</a:t>
            </a:r>
          </a:p>
          <a:p>
            <a:pPr lvl="1"/>
            <a:r>
              <a:rPr lang="en-US" dirty="0"/>
              <a:t>% mitochondrial and ribosomal counts</a:t>
            </a:r>
          </a:p>
          <a:p>
            <a:pPr lvl="1"/>
            <a:r>
              <a:rPr lang="en-US" dirty="0"/>
              <a:t>Cell-cycle scoring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Data is then normalized and scaled</a:t>
            </a:r>
          </a:p>
          <a:p>
            <a:pPr lvl="1"/>
            <a:r>
              <a:rPr lang="en-US" dirty="0"/>
              <a:t>Spike-ins can be used to help normalization and scaling (ERCC)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5B26F-E437-4D40-8651-1D67FBD60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4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09D7E5-5C79-6D44-9AD4-1EE335551025}"/>
              </a:ext>
            </a:extLst>
          </p:cNvPr>
          <p:cNvSpPr/>
          <p:nvPr/>
        </p:nvSpPr>
        <p:spPr>
          <a:xfrm>
            <a:off x="838200" y="681037"/>
            <a:ext cx="3945884" cy="7440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Quality control</a:t>
            </a:r>
          </a:p>
        </p:txBody>
      </p:sp>
    </p:spTree>
    <p:extLst>
      <p:ext uri="{BB962C8B-B14F-4D97-AF65-F5344CB8AC3E}">
        <p14:creationId xmlns:p14="http://schemas.microsoft.com/office/powerpoint/2010/main" val="22931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4B9DF-2893-4E42-998A-35C369827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9511"/>
            <a:ext cx="5683841" cy="1004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Nº of genes and counts per gene</a:t>
            </a:r>
          </a:p>
          <a:p>
            <a:pPr lvl="1"/>
            <a:r>
              <a:rPr lang="en-US" dirty="0"/>
              <a:t>Overall depth of the sequencing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F6958-258F-F047-BBAF-E97CA38D9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399" b="5383"/>
          <a:stretch/>
        </p:blipFill>
        <p:spPr>
          <a:xfrm>
            <a:off x="838199" y="2829698"/>
            <a:ext cx="5191897" cy="3912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FE663F-6108-2349-876B-EE962E1561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358" t="5700" r="9435"/>
          <a:stretch/>
        </p:blipFill>
        <p:spPr>
          <a:xfrm>
            <a:off x="6980035" y="1360138"/>
            <a:ext cx="4068436" cy="5013297"/>
          </a:xfrm>
          <a:prstGeom prst="rect">
            <a:avLst/>
          </a:prstGeom>
        </p:spPr>
      </p:pic>
      <p:sp>
        <p:nvSpPr>
          <p:cNvPr id="6" name="Donut 5">
            <a:extLst>
              <a:ext uri="{FF2B5EF4-FFF2-40B4-BE49-F238E27FC236}">
                <a16:creationId xmlns:a16="http://schemas.microsoft.com/office/drawing/2014/main" id="{862F3339-D925-424D-8803-2A1B71916BB3}"/>
              </a:ext>
            </a:extLst>
          </p:cNvPr>
          <p:cNvSpPr/>
          <p:nvPr/>
        </p:nvSpPr>
        <p:spPr>
          <a:xfrm rot="2271152">
            <a:off x="9348442" y="1067364"/>
            <a:ext cx="1556952" cy="2492922"/>
          </a:xfrm>
          <a:prstGeom prst="donut">
            <a:avLst>
              <a:gd name="adj" fmla="val 459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E8B62A-B408-9F4D-BE77-509839E02602}"/>
              </a:ext>
            </a:extLst>
          </p:cNvPr>
          <p:cNvCxnSpPr/>
          <p:nvPr/>
        </p:nvCxnSpPr>
        <p:spPr>
          <a:xfrm>
            <a:off x="1235676" y="4250724"/>
            <a:ext cx="1890583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684AB8-CAAB-EE42-8B4C-FB69708C63E1}"/>
              </a:ext>
            </a:extLst>
          </p:cNvPr>
          <p:cNvCxnSpPr/>
          <p:nvPr/>
        </p:nvCxnSpPr>
        <p:spPr>
          <a:xfrm>
            <a:off x="3822357" y="4971534"/>
            <a:ext cx="1890583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A66ECC5-C07C-F447-B9C6-819509E98865}"/>
              </a:ext>
            </a:extLst>
          </p:cNvPr>
          <p:cNvSpPr txBox="1"/>
          <p:nvPr/>
        </p:nvSpPr>
        <p:spPr>
          <a:xfrm>
            <a:off x="8785654" y="691978"/>
            <a:ext cx="189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Possible doublets!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3C92F-7EC5-1B41-B450-E5EA9E23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5</a:t>
            </a:fld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3A04D3-AD1B-3D45-9D6B-6EB87A4F1769}"/>
              </a:ext>
            </a:extLst>
          </p:cNvPr>
          <p:cNvSpPr/>
          <p:nvPr/>
        </p:nvSpPr>
        <p:spPr>
          <a:xfrm>
            <a:off x="838200" y="681037"/>
            <a:ext cx="3945884" cy="7440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Quality control</a:t>
            </a:r>
          </a:p>
        </p:txBody>
      </p:sp>
    </p:spTree>
    <p:extLst>
      <p:ext uri="{BB962C8B-B14F-4D97-AF65-F5344CB8AC3E}">
        <p14:creationId xmlns:p14="http://schemas.microsoft.com/office/powerpoint/2010/main" val="163153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4B9DF-2893-4E42-998A-35C369827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04337" cy="8434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% mitochondrial counts</a:t>
            </a:r>
          </a:p>
          <a:p>
            <a:pPr lvl="1"/>
            <a:r>
              <a:rPr lang="en-US" dirty="0"/>
              <a:t>Dying cells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F6958-258F-F047-BBAF-E97CA38D9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57" r="751" b="5383"/>
          <a:stretch/>
        </p:blipFill>
        <p:spPr>
          <a:xfrm>
            <a:off x="121120" y="2803996"/>
            <a:ext cx="2480081" cy="3912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FE663F-6108-2349-876B-EE962E1561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7" t="5700" r="59073"/>
          <a:stretch/>
        </p:blipFill>
        <p:spPr>
          <a:xfrm>
            <a:off x="2906724" y="2846669"/>
            <a:ext cx="3071625" cy="387018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E8B62A-B408-9F4D-BE77-509839E02602}"/>
              </a:ext>
            </a:extLst>
          </p:cNvPr>
          <p:cNvCxnSpPr/>
          <p:nvPr/>
        </p:nvCxnSpPr>
        <p:spPr>
          <a:xfrm>
            <a:off x="415868" y="5510126"/>
            <a:ext cx="1890583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0B66D38-6321-F648-A33D-32B2ACB4C346}"/>
              </a:ext>
            </a:extLst>
          </p:cNvPr>
          <p:cNvSpPr txBox="1"/>
          <p:nvPr/>
        </p:nvSpPr>
        <p:spPr>
          <a:xfrm>
            <a:off x="3879248" y="2803996"/>
            <a:ext cx="2099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Possible dying cells!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964E049-0664-BF4A-B4F4-F46E18E4FBB6}"/>
              </a:ext>
            </a:extLst>
          </p:cNvPr>
          <p:cNvSpPr/>
          <p:nvPr/>
        </p:nvSpPr>
        <p:spPr>
          <a:xfrm>
            <a:off x="3303369" y="2846669"/>
            <a:ext cx="422088" cy="2663457"/>
          </a:xfrm>
          <a:prstGeom prst="frame">
            <a:avLst>
              <a:gd name="adj1" fmla="val 3261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CD326-0E1A-8D4D-8150-93EB21C51166}"/>
              </a:ext>
            </a:extLst>
          </p:cNvPr>
          <p:cNvSpPr/>
          <p:nvPr/>
        </p:nvSpPr>
        <p:spPr>
          <a:xfrm>
            <a:off x="6995085" y="1690688"/>
            <a:ext cx="459972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% ribosomal counts and genes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Noise! </a:t>
            </a:r>
            <a:endParaRPr lang="en-GB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DFBDE7-A188-1646-B762-17AB9F16A6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688"/>
          <a:stretch/>
        </p:blipFill>
        <p:spPr>
          <a:xfrm>
            <a:off x="6374994" y="2803996"/>
            <a:ext cx="5536920" cy="3928312"/>
          </a:xfrm>
          <a:prstGeom prst="rect">
            <a:avLst/>
          </a:prstGeom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8384B6A4-147A-0D4C-B9BE-12C9C19D0033}"/>
              </a:ext>
            </a:extLst>
          </p:cNvPr>
          <p:cNvSpPr/>
          <p:nvPr/>
        </p:nvSpPr>
        <p:spPr>
          <a:xfrm>
            <a:off x="6572997" y="3876398"/>
            <a:ext cx="422088" cy="1078661"/>
          </a:xfrm>
          <a:prstGeom prst="frame">
            <a:avLst>
              <a:gd name="adj1" fmla="val 3261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366B6F28-434F-1845-8207-682BF4515B04}"/>
              </a:ext>
            </a:extLst>
          </p:cNvPr>
          <p:cNvSpPr/>
          <p:nvPr/>
        </p:nvSpPr>
        <p:spPr>
          <a:xfrm>
            <a:off x="6572997" y="5387546"/>
            <a:ext cx="422088" cy="693177"/>
          </a:xfrm>
          <a:prstGeom prst="frame">
            <a:avLst>
              <a:gd name="adj1" fmla="val 3261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02786-437B-A34B-9AF1-2E89EF8B3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6</a:t>
            </a:fld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0A1D593-4E91-E04C-84A8-D6301D933D49}"/>
              </a:ext>
            </a:extLst>
          </p:cNvPr>
          <p:cNvSpPr/>
          <p:nvPr/>
        </p:nvSpPr>
        <p:spPr>
          <a:xfrm>
            <a:off x="838200" y="681037"/>
            <a:ext cx="3945884" cy="7440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Quality control</a:t>
            </a:r>
          </a:p>
        </p:txBody>
      </p:sp>
    </p:spTree>
    <p:extLst>
      <p:ext uri="{BB962C8B-B14F-4D97-AF65-F5344CB8AC3E}">
        <p14:creationId xmlns:p14="http://schemas.microsoft.com/office/powerpoint/2010/main" val="69680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7" grpId="0" animBg="1"/>
      <p:bldP spid="13" grpId="0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5FAF1-CE72-3743-924C-0D2A05707B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Normalization and scaling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Gene counts are normalized by library size and </a:t>
                </a:r>
                <a:r>
                  <a:rPr lang="en-GB" dirty="0" err="1"/>
                  <a:t>rlog</a:t>
                </a:r>
                <a:r>
                  <a:rPr lang="en-GB" dirty="0"/>
                  <a:t> transformed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𝑛𝑜𝑟𝑚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𝐶𝑒𝑙𝑙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𝑔𝑒𝑛𝑒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𝑐𝑜𝑢𝑛𝑡𝑠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𝐶𝑒𝑙𝑙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𝑡𝑜𝑡𝑎𝑙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𝑐𝑜𝑢𝑛𝑡𝑠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×10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dirty="0"/>
              </a:p>
              <a:p>
                <a:r>
                  <a:rPr lang="en-GB" dirty="0"/>
                  <a:t>Scaling is necessary to perform dimensionality reduction and visualization</a:t>
                </a:r>
              </a:p>
              <a:p>
                <a:pPr lvl="1"/>
                <a:r>
                  <a:rPr lang="en-GB" dirty="0"/>
                  <a:t>Z-score with possibility to consider confounders (% </a:t>
                </a:r>
                <a:r>
                  <a:rPr lang="en-GB" dirty="0" err="1"/>
                  <a:t>mito</a:t>
                </a:r>
                <a:r>
                  <a:rPr lang="en-GB" dirty="0"/>
                  <a:t>, cell cycle)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5FAF1-CE72-3743-924C-0D2A05707B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CEF28-AFAB-9440-B7A9-FBBC7E28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7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1D4005-1200-AC4F-8638-7BC7A3D6A3E7}"/>
              </a:ext>
            </a:extLst>
          </p:cNvPr>
          <p:cNvSpPr/>
          <p:nvPr/>
        </p:nvSpPr>
        <p:spPr>
          <a:xfrm>
            <a:off x="838200" y="681037"/>
            <a:ext cx="3945884" cy="7440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Quality control</a:t>
            </a:r>
          </a:p>
        </p:txBody>
      </p:sp>
    </p:spTree>
    <p:extLst>
      <p:ext uri="{BB962C8B-B14F-4D97-AF65-F5344CB8AC3E}">
        <p14:creationId xmlns:p14="http://schemas.microsoft.com/office/powerpoint/2010/main" val="322619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8982</TotalTime>
  <Words>336</Words>
  <Application>Microsoft Macintosh PowerPoint</Application>
  <PresentationFormat>Widescreen</PresentationFormat>
  <Paragraphs>74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3. Quality Control of scRNAseq</vt:lpstr>
      <vt:lpstr>Agenda. Postprocessing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Jose Alejandro Herrera Romero</cp:lastModifiedBy>
  <cp:revision>95</cp:revision>
  <dcterms:created xsi:type="dcterms:W3CDTF">2021-05-13T13:56:47Z</dcterms:created>
  <dcterms:modified xsi:type="dcterms:W3CDTF">2021-12-15T16:13:35Z</dcterms:modified>
</cp:coreProperties>
</file>